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  <p:sldId id="269" r:id="rId14"/>
    <p:sldId id="270" r:id="rId15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5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40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0" d="100"/>
          <a:sy n="80" d="100"/>
        </p:scale>
        <p:origin x="754" y="53"/>
      </p:cViewPr>
      <p:guideLst>
        <p:guide pos="415"/>
        <p:guide pos="7256"/>
        <p:guide orient="horz" pos="640"/>
        <p:guide orient="horz" pos="712"/>
        <p:guide orient="horz" pos="3928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740CC0-79E0-0A65-8068-7E5B68C88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330F6C-417B-8F5E-A74C-2854D5C38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B6499F-5FD9-D920-66A2-5248DE44A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D57E93-7654-EC72-070C-2DA44D3DD830}"/>
              </a:ext>
            </a:extLst>
          </p:cNvPr>
          <p:cNvSpPr txBox="1"/>
          <p:nvPr userDrawn="1"/>
        </p:nvSpPr>
        <p:spPr>
          <a:xfrm>
            <a:off x="660400" y="679966"/>
            <a:ext cx="4044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作文素材来源分享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2C458217-17DF-BCDA-028E-605ABA77785F}"/>
              </a:ext>
            </a:extLst>
          </p:cNvPr>
          <p:cNvCxnSpPr/>
          <p:nvPr userDrawn="1"/>
        </p:nvCxnSpPr>
        <p:spPr>
          <a:xfrm>
            <a:off x="660400" y="1127125"/>
            <a:ext cx="940117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0DCE6272-C7E9-7615-2476-89301AD919F4}"/>
              </a:ext>
            </a:extLst>
          </p:cNvPr>
          <p:cNvSpPr txBox="1"/>
          <p:nvPr userDrawn="1"/>
        </p:nvSpPr>
        <p:spPr>
          <a:xfrm>
            <a:off x="8162925" y="756910"/>
            <a:ext cx="3127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latin typeface="Fairwater Script" panose="02000507000000020003" pitchFamily="2" charset="0"/>
              </a:rPr>
              <a:t>Source&amp;Resource</a:t>
            </a:r>
            <a:r>
              <a:rPr lang="en-US" altLang="zh-CN" sz="2800" dirty="0">
                <a:latin typeface="Fairwater Script" panose="02000507000000020003" pitchFamily="2" charset="0"/>
              </a:rPr>
              <a:t> </a:t>
            </a:r>
            <a:endParaRPr lang="zh-CN" altLang="en-US" sz="2800" dirty="0">
              <a:latin typeface="Fairwater Script" panose="0200050700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867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40CDBE-80F2-D38A-6C13-71D46891E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2DA10A6-DB1C-9F43-AC4E-75066EF07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35EC42-68FD-44C1-E6AB-81CA46678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3FCBEE-3453-CC4F-E77F-2F0C4F82C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75C203-3C1A-92E9-46BB-562CC2326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7154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A46CF29-5F5B-3810-0245-8B8DB9EEA8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AA2810F-3F19-201C-37EB-507D8D0C86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A5381F-DAC6-0F41-513A-0E215278F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0FF117-5BFB-2120-90E3-B91D92AEA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95DE01-6ADD-6F77-BEB0-103B16111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677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DE76CB-5EC7-D34A-C473-6DCCFC736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6743E1-93D7-8A5B-A9D3-1F9E9A271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93C392-0A86-EEA3-616D-0232A791B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582503-8C44-3249-5ADE-7A1C9B5F2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BE573A-ABB5-802E-C96F-7E905515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752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4A8B69-34E5-C5DE-CC12-46AB6F007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3CBA94-7AAD-CE65-050A-3EF209CD5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30CDDC-09E6-E81A-5F1F-D43DA52C4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6E0FFB-30B4-5A2A-9F96-7E0C99801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69CCA4-B8FA-6BAF-4149-182BA39F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248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918F96-7D23-9466-D2CF-2A7666C9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85B2EA-8206-A686-6508-A0D2FDA206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F251F3-8C61-4F5E-874E-6A9606085B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6BD0123-D2B6-8479-D3B1-D3276664C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DD6868-682F-23D1-D79E-3BB202E5F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D35F79B-3E80-54B4-0618-886AF9095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3727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F428D-F82C-A277-0FF6-E7C109149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CC54E6-7323-C507-F795-99E0E473E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BC0572B-1483-B30B-EDAB-0384CB7D7F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12B525F-A80E-5977-D0C2-882E81831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5B8EBD2-0B6C-66E6-F4AE-B98A6F56E2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FBC77A8-0903-59CC-CA96-5994C130A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0D5CAF2-97AA-D5D0-0A73-CA33D2FC3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E2370AD-E032-1FE4-E048-14C747F3C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876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6D073-8FB4-A4B5-8900-61DE742B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3C447C-AE3C-C09E-B02F-0A521777E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AA0741A-178A-7B88-C74A-EE6620C51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8B3F3FC-5A43-B6E2-0446-1304AC5B8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0905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C687F85-4EFB-C9AB-2D42-156AE6638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F0552F6-3311-2FAD-3442-A8EED9264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13AE3AB-2A24-B0A9-7849-E60F7781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342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C13038-D9AD-63FC-5364-3D552A7EB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CAFBE7-516C-C4FB-9241-1D8F844C4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6445D00-5BBF-6774-A648-B1D42F5F8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46456E-55E8-8916-5DBA-B0A803D1B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D7B4DF-353F-549E-C031-F2A09B11B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77578D-D8DC-AE35-4444-4A0266F85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07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DEDEED-DE66-1EAD-F801-2E0DF3EBF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D497644-AF4F-7C6C-19CC-A2E502155E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0B10DE-60BF-5D8C-A7C5-E3775D082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6D3A2EA-8FCF-4CB6-9B57-8F1DBAA89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64ED76-5104-4113-0BD3-6F234B53D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EC5955-F2C2-8A92-8A93-A4311AE9C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5333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20ACA25-B984-1AAB-FAE4-AE17D5F47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0E2C76-901B-5904-4A80-9750B5A55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F7D4C9-E387-F03F-52C3-C1DE60D68D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7085A8-3698-425F-9C24-F6E305B0E1CD}" type="datetimeFigureOut">
              <a:rPr lang="zh-CN" altLang="en-US" smtClean="0"/>
              <a:t>2024/12/8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D48D6A-5E8E-08FC-F5FB-C081D4338C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C0DD4C-977F-BD79-92BB-1904A965A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78650-9F2F-4931-8576-1AD60082B1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076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4381EE0-C75E-33CB-05D4-392780981743}"/>
              </a:ext>
            </a:extLst>
          </p:cNvPr>
          <p:cNvSpPr txBox="1"/>
          <p:nvPr/>
        </p:nvSpPr>
        <p:spPr>
          <a:xfrm>
            <a:off x="3271838" y="3013502"/>
            <a:ext cx="5648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+mj-ea"/>
                <a:ea typeface="+mj-ea"/>
              </a:rPr>
              <a:t>作文素材来源分享</a:t>
            </a:r>
          </a:p>
        </p:txBody>
      </p:sp>
    </p:spTree>
    <p:extLst>
      <p:ext uri="{BB962C8B-B14F-4D97-AF65-F5344CB8AC3E}">
        <p14:creationId xmlns:p14="http://schemas.microsoft.com/office/powerpoint/2010/main" val="1271103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6479A95-0722-56B2-6D8D-97470CE2A1F8}"/>
              </a:ext>
            </a:extLst>
          </p:cNvPr>
          <p:cNvSpPr txBox="1"/>
          <p:nvPr/>
        </p:nvSpPr>
        <p:spPr>
          <a:xfrm>
            <a:off x="660401" y="1497340"/>
            <a:ext cx="806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4.</a:t>
            </a:r>
            <a:endParaRPr lang="zh-CN" altLang="en-US" sz="28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C50832E-6E85-DD8A-0618-82F934D22F54}"/>
              </a:ext>
            </a:extLst>
          </p:cNvPr>
          <p:cNvSpPr txBox="1"/>
          <p:nvPr/>
        </p:nvSpPr>
        <p:spPr>
          <a:xfrm>
            <a:off x="1131887" y="1575177"/>
            <a:ext cx="1323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APP</a:t>
            </a:r>
            <a:endParaRPr lang="zh-CN" altLang="en-US" sz="2000" dirty="0"/>
          </a:p>
        </p:txBody>
      </p:sp>
      <p:pic>
        <p:nvPicPr>
          <p:cNvPr id="7" name="图片 6" descr="图形用户界面, 应用程序, 网站&#10;&#10;描述已自动生成">
            <a:extLst>
              <a:ext uri="{FF2B5EF4-FFF2-40B4-BE49-F238E27FC236}">
                <a16:creationId xmlns:a16="http://schemas.microsoft.com/office/drawing/2014/main" id="{8226F049-6E60-2AF7-7067-C6C41FA034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1" b="29445"/>
          <a:stretch/>
        </p:blipFill>
        <p:spPr>
          <a:xfrm>
            <a:off x="658813" y="2098397"/>
            <a:ext cx="3086100" cy="4197350"/>
          </a:xfrm>
          <a:prstGeom prst="rect">
            <a:avLst/>
          </a:prstGeom>
        </p:spPr>
      </p:pic>
      <p:pic>
        <p:nvPicPr>
          <p:cNvPr id="13" name="图片 12" descr="图片包含 文本&#10;&#10;描述已自动生成">
            <a:extLst>
              <a:ext uri="{FF2B5EF4-FFF2-40B4-BE49-F238E27FC236}">
                <a16:creationId xmlns:a16="http://schemas.microsoft.com/office/drawing/2014/main" id="{18CD15DA-EB2E-940C-F9DC-E257A1DA5F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76" b="4434"/>
          <a:stretch/>
        </p:blipFill>
        <p:spPr>
          <a:xfrm>
            <a:off x="3889376" y="-54353"/>
            <a:ext cx="3254377" cy="6305551"/>
          </a:xfrm>
          <a:custGeom>
            <a:avLst/>
            <a:gdLst>
              <a:gd name="connsiteX0" fmla="*/ 0 w 3254377"/>
              <a:gd name="connsiteY0" fmla="*/ 3239761 h 6305551"/>
              <a:gd name="connsiteX1" fmla="*/ 3254377 w 3254377"/>
              <a:gd name="connsiteY1" fmla="*/ 3239761 h 6305551"/>
              <a:gd name="connsiteX2" fmla="*/ 3254377 w 3254377"/>
              <a:gd name="connsiteY2" fmla="*/ 6305551 h 6305551"/>
              <a:gd name="connsiteX3" fmla="*/ 0 w 3254377"/>
              <a:gd name="connsiteY3" fmla="*/ 6305551 h 6305551"/>
              <a:gd name="connsiteX4" fmla="*/ 0 w 3254377"/>
              <a:gd name="connsiteY4" fmla="*/ 0 h 6305551"/>
              <a:gd name="connsiteX5" fmla="*/ 3254377 w 3254377"/>
              <a:gd name="connsiteY5" fmla="*/ 0 h 6305551"/>
              <a:gd name="connsiteX6" fmla="*/ 3254377 w 3254377"/>
              <a:gd name="connsiteY6" fmla="*/ 1261 h 6305551"/>
              <a:gd name="connsiteX7" fmla="*/ 0 w 3254377"/>
              <a:gd name="connsiteY7" fmla="*/ 1261 h 6305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54377" h="6305551">
                <a:moveTo>
                  <a:pt x="0" y="3239761"/>
                </a:moveTo>
                <a:lnTo>
                  <a:pt x="3254377" y="3239761"/>
                </a:lnTo>
                <a:lnTo>
                  <a:pt x="3254377" y="6305551"/>
                </a:lnTo>
                <a:lnTo>
                  <a:pt x="0" y="6305551"/>
                </a:lnTo>
                <a:close/>
                <a:moveTo>
                  <a:pt x="0" y="0"/>
                </a:moveTo>
                <a:lnTo>
                  <a:pt x="3254377" y="0"/>
                </a:lnTo>
                <a:lnTo>
                  <a:pt x="3254377" y="1261"/>
                </a:lnTo>
                <a:lnTo>
                  <a:pt x="0" y="1261"/>
                </a:lnTo>
                <a:close/>
              </a:path>
            </a:pathLst>
          </a:cu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57B15F0B-906F-522D-59AC-5EBDB87D0C9F}"/>
              </a:ext>
            </a:extLst>
          </p:cNvPr>
          <p:cNvSpPr txBox="1"/>
          <p:nvPr/>
        </p:nvSpPr>
        <p:spPr>
          <a:xfrm>
            <a:off x="5972175" y="1130300"/>
            <a:ext cx="47148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4.1</a:t>
            </a:r>
            <a:r>
              <a:rPr lang="zh-CN" altLang="en-US" dirty="0"/>
              <a:t>纸条</a:t>
            </a:r>
            <a:endParaRPr lang="en-US" altLang="zh-CN" dirty="0"/>
          </a:p>
          <a:p>
            <a:r>
              <a:rPr lang="zh-CN" altLang="en-US" dirty="0"/>
              <a:t>纸条的优点很多，比如专门的模拟题范文集锦，人物素材的专题解读，还有时事的跟进</a:t>
            </a:r>
            <a:endParaRPr lang="en-US" altLang="zh-CN" dirty="0"/>
          </a:p>
          <a:p>
            <a:r>
              <a:rPr lang="zh-CN" altLang="en-US" dirty="0"/>
              <a:t>偶尔会有写作的技法提升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缺点就是他的会员贵（涨价了）</a:t>
            </a:r>
            <a:endParaRPr lang="en-US" altLang="zh-CN" dirty="0"/>
          </a:p>
          <a:p>
            <a:r>
              <a:rPr lang="zh-CN" altLang="en-US" dirty="0"/>
              <a:t>现在是</a:t>
            </a:r>
            <a:r>
              <a:rPr lang="en-US" altLang="zh-CN" dirty="0"/>
              <a:t>50</a:t>
            </a:r>
            <a:r>
              <a:rPr lang="zh-CN" altLang="en-US" dirty="0"/>
              <a:t>元</a:t>
            </a:r>
            <a:r>
              <a:rPr lang="en-US" altLang="zh-CN" dirty="0"/>
              <a:t>/</a:t>
            </a:r>
            <a:r>
              <a:rPr lang="zh-CN" altLang="en-US" dirty="0"/>
              <a:t>月，</a:t>
            </a:r>
            <a:r>
              <a:rPr lang="en-US" altLang="zh-CN" dirty="0"/>
              <a:t>318</a:t>
            </a:r>
            <a:r>
              <a:rPr lang="zh-CN" altLang="en-US" dirty="0"/>
              <a:t>元</a:t>
            </a:r>
            <a:r>
              <a:rPr lang="en-US" altLang="zh-CN" dirty="0"/>
              <a:t>/</a:t>
            </a:r>
            <a:r>
              <a:rPr lang="zh-CN" altLang="en-US" dirty="0"/>
              <a:t>年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1D54D0D-3EA0-16D3-4A0F-2DFE8E2F4438}"/>
              </a:ext>
            </a:extLst>
          </p:cNvPr>
          <p:cNvSpPr/>
          <p:nvPr/>
        </p:nvSpPr>
        <p:spPr>
          <a:xfrm>
            <a:off x="7813678" y="3409950"/>
            <a:ext cx="3505200" cy="28067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C99BC7C-D3D5-F39E-EA0E-AB18B9E96902}"/>
              </a:ext>
            </a:extLst>
          </p:cNvPr>
          <p:cNvSpPr txBox="1"/>
          <p:nvPr/>
        </p:nvSpPr>
        <p:spPr>
          <a:xfrm>
            <a:off x="7813678" y="3520638"/>
            <a:ext cx="3505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有经济实力的可以考虑买这个会员，现在是</a:t>
            </a:r>
            <a:r>
              <a:rPr lang="en-US" altLang="zh-CN" dirty="0"/>
              <a:t>12</a:t>
            </a:r>
            <a:r>
              <a:rPr lang="zh-CN" altLang="en-US" dirty="0"/>
              <a:t>月，到明年</a:t>
            </a:r>
            <a:r>
              <a:rPr lang="en-US" altLang="zh-CN" dirty="0"/>
              <a:t>6</a:t>
            </a:r>
            <a:r>
              <a:rPr lang="zh-CN" altLang="en-US" dirty="0"/>
              <a:t>月就还剩</a:t>
            </a:r>
            <a:r>
              <a:rPr lang="en-US" altLang="zh-CN" dirty="0"/>
              <a:t>6</a:t>
            </a:r>
            <a:r>
              <a:rPr lang="zh-CN" altLang="en-US" dirty="0"/>
              <a:t>个月，所以买年卡和买月卡是没差的，买月卡还更划算一点</a:t>
            </a:r>
            <a:endParaRPr lang="en-US" altLang="zh-CN" dirty="0"/>
          </a:p>
          <a:p>
            <a:r>
              <a:rPr lang="zh-CN" altLang="en-US" dirty="0"/>
              <a:t>关键是你拿手机看作文的时间成本也要算在里面，我们不需要太多的作文素材，我们只需要在高考的时候能够用就可以了</a:t>
            </a:r>
          </a:p>
        </p:txBody>
      </p:sp>
    </p:spTree>
    <p:extLst>
      <p:ext uri="{BB962C8B-B14F-4D97-AF65-F5344CB8AC3E}">
        <p14:creationId xmlns:p14="http://schemas.microsoft.com/office/powerpoint/2010/main" val="896833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形用户界面, 应用程序, PowerPoint&#10;&#10;描述已自动生成">
            <a:extLst>
              <a:ext uri="{FF2B5EF4-FFF2-40B4-BE49-F238E27FC236}">
                <a16:creationId xmlns:a16="http://schemas.microsoft.com/office/drawing/2014/main" id="{1E353A77-DDFA-0520-5EC3-1922D2D14E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7" b="4583"/>
          <a:stretch/>
        </p:blipFill>
        <p:spPr>
          <a:xfrm>
            <a:off x="660400" y="1428750"/>
            <a:ext cx="3086100" cy="62579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8117578-C437-FCD4-B6C2-B13E2C073707}"/>
              </a:ext>
            </a:extLst>
          </p:cNvPr>
          <p:cNvSpPr txBox="1"/>
          <p:nvPr/>
        </p:nvSpPr>
        <p:spPr>
          <a:xfrm>
            <a:off x="5972175" y="1577975"/>
            <a:ext cx="47148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4.2</a:t>
            </a:r>
            <a:r>
              <a:rPr lang="zh-CN" altLang="en-US" dirty="0"/>
              <a:t>句读</a:t>
            </a:r>
            <a:endParaRPr lang="en-US" altLang="zh-CN" dirty="0"/>
          </a:p>
          <a:p>
            <a:r>
              <a:rPr lang="zh-CN" altLang="en-US" dirty="0"/>
              <a:t>句读是一款针对好句的</a:t>
            </a:r>
            <a:r>
              <a:rPr lang="en-US" altLang="zh-CN" dirty="0"/>
              <a:t>APP</a:t>
            </a:r>
            <a:r>
              <a:rPr lang="zh-CN" altLang="en-US" dirty="0"/>
              <a:t>，每天会推送一些名言名句</a:t>
            </a:r>
            <a:endParaRPr lang="en-US" altLang="zh-CN" dirty="0"/>
          </a:p>
          <a:p>
            <a:r>
              <a:rPr lang="zh-CN" altLang="en-US" dirty="0"/>
              <a:t>一周内的名句可以免费看，想要看以前推送的要会员（</a:t>
            </a:r>
            <a:r>
              <a:rPr lang="en-US" altLang="zh-CN" dirty="0"/>
              <a:t>20</a:t>
            </a:r>
            <a:r>
              <a:rPr lang="zh-CN" altLang="en-US" dirty="0"/>
              <a:t>元</a:t>
            </a:r>
            <a:r>
              <a:rPr lang="en-US" altLang="zh-CN" dirty="0"/>
              <a:t>/</a:t>
            </a:r>
            <a:r>
              <a:rPr lang="zh-CN" altLang="en-US" dirty="0"/>
              <a:t>月）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31385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形用户界面, 网站&#10;&#10;描述已自动生成">
            <a:extLst>
              <a:ext uri="{FF2B5EF4-FFF2-40B4-BE49-F238E27FC236}">
                <a16:creationId xmlns:a16="http://schemas.microsoft.com/office/drawing/2014/main" id="{51AEC713-9C6E-BE43-6E03-66371833B3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84" b="5000"/>
          <a:stretch/>
        </p:blipFill>
        <p:spPr>
          <a:xfrm>
            <a:off x="752475" y="1200150"/>
            <a:ext cx="3086100" cy="620077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A72C806-81B2-F663-1FEB-36654E6756CA}"/>
              </a:ext>
            </a:extLst>
          </p:cNvPr>
          <p:cNvSpPr txBox="1"/>
          <p:nvPr/>
        </p:nvSpPr>
        <p:spPr>
          <a:xfrm>
            <a:off x="5476874" y="1493698"/>
            <a:ext cx="51435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4.3</a:t>
            </a:r>
            <a:r>
              <a:rPr lang="zh-CN" altLang="en-US" dirty="0"/>
              <a:t>人民日报</a:t>
            </a:r>
            <a:endParaRPr lang="en-US" altLang="zh-CN" dirty="0"/>
          </a:p>
          <a:p>
            <a:r>
              <a:rPr lang="zh-CN" altLang="en-US" dirty="0"/>
              <a:t>推送每天的时事热点</a:t>
            </a:r>
            <a:endParaRPr lang="en-US" altLang="zh-CN" dirty="0"/>
          </a:p>
          <a:p>
            <a:r>
              <a:rPr lang="zh-CN" altLang="en-US" dirty="0"/>
              <a:t>如果想要学习论证技巧可以看“锐评”专栏，</a:t>
            </a:r>
            <a:endParaRPr lang="en-US" altLang="zh-CN" dirty="0"/>
          </a:p>
          <a:p>
            <a:r>
              <a:rPr lang="zh-CN" altLang="en-US" dirty="0"/>
              <a:t>同时也可以参考以下立意的角度，练习思辨能力；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如果想要练文笔的话，我建议还是在微信搜，因为时间不够你整理的</a:t>
            </a:r>
            <a:endParaRPr lang="en-US" altLang="zh-CN" dirty="0"/>
          </a:p>
        </p:txBody>
      </p:sp>
      <p:pic>
        <p:nvPicPr>
          <p:cNvPr id="8" name="图片 7" descr="文本&#10;&#10;描述已自动生成">
            <a:extLst>
              <a:ext uri="{FF2B5EF4-FFF2-40B4-BE49-F238E27FC236}">
                <a16:creationId xmlns:a16="http://schemas.microsoft.com/office/drawing/2014/main" id="{819F8290-5665-406E-88B9-A85DD059CA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6" b="55279"/>
          <a:stretch/>
        </p:blipFill>
        <p:spPr>
          <a:xfrm>
            <a:off x="4038600" y="4076700"/>
            <a:ext cx="30861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21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AEC267D-63B3-4176-867A-53F7F2F2E228}"/>
              </a:ext>
            </a:extLst>
          </p:cNvPr>
          <p:cNvSpPr txBox="1"/>
          <p:nvPr/>
        </p:nvSpPr>
        <p:spPr>
          <a:xfrm>
            <a:off x="660401" y="1497340"/>
            <a:ext cx="806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5.</a:t>
            </a:r>
            <a:endParaRPr lang="zh-CN" altLang="en-US" sz="28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0870E2-8618-9BAB-9A8A-0A9BDF58DE1D}"/>
              </a:ext>
            </a:extLst>
          </p:cNvPr>
          <p:cNvSpPr txBox="1"/>
          <p:nvPr/>
        </p:nvSpPr>
        <p:spPr>
          <a:xfrm>
            <a:off x="1131887" y="1575177"/>
            <a:ext cx="2973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其他注意的重点素材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E1510C7-D371-AA25-6CFF-F3DD254B5D29}"/>
              </a:ext>
            </a:extLst>
          </p:cNvPr>
          <p:cNvSpPr txBox="1"/>
          <p:nvPr/>
        </p:nvSpPr>
        <p:spPr>
          <a:xfrm>
            <a:off x="742950" y="2420501"/>
            <a:ext cx="62865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dirty="0"/>
              <a:t>5.1.</a:t>
            </a:r>
            <a:r>
              <a:rPr lang="zh-CN" altLang="zh-CN" sz="1800" kern="100" dirty="0">
                <a:solidFill>
                  <a:srgbClr val="FF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热点时事人物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，【比如李子柒，叶嘉莹】</a:t>
            </a:r>
          </a:p>
          <a:p>
            <a:pPr algn="just"/>
            <a:endParaRPr lang="en-US" altLang="zh-CN" dirty="0"/>
          </a:p>
          <a:p>
            <a:pPr algn="just"/>
            <a:r>
              <a:rPr lang="en-US" altLang="zh-CN" dirty="0"/>
              <a:t>5.2.</a:t>
            </a:r>
            <a:r>
              <a:rPr lang="zh-CN" altLang="en-US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新</a:t>
            </a:r>
            <a:r>
              <a:rPr lang="zh-CN" altLang="zh-CN" sz="1800" kern="100" dirty="0">
                <a:solidFill>
                  <a:srgbClr val="FF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年贺词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【除了习主席的，新华社的这些官媒也可以，比如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2024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年的钟华论新年贺词】</a:t>
            </a: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（你们应该是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2025</a:t>
            </a: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的哈哈）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endParaRPr lang="en-US" altLang="zh-CN" dirty="0"/>
          </a:p>
          <a:p>
            <a:pPr algn="just"/>
            <a:r>
              <a:rPr lang="en-US" altLang="zh-CN" dirty="0"/>
              <a:t>5.3.</a:t>
            </a:r>
            <a:r>
              <a:rPr lang="zh-CN" altLang="zh-CN" sz="1800" kern="100" dirty="0">
                <a:solidFill>
                  <a:srgbClr val="FF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感动中国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“明年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3-4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月“，【别说就是背，该背就得背】</a:t>
            </a:r>
          </a:p>
          <a:p>
            <a:pPr algn="just"/>
            <a:endParaRPr lang="en-US" altLang="zh-CN" dirty="0"/>
          </a:p>
          <a:p>
            <a:pPr algn="just"/>
            <a:r>
              <a:rPr lang="en-US" altLang="zh-CN" dirty="0"/>
              <a:t>5.4.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每年都有的</a:t>
            </a:r>
            <a:r>
              <a:rPr lang="zh-CN" altLang="zh-CN" sz="1800" kern="100" dirty="0">
                <a:solidFill>
                  <a:srgbClr val="FF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运动会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”比如今年巴黎奥运会，去年杭州亚运会“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运动会总会有很多人可以写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】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A30DBEE-E7FE-489E-E5AE-9C704FF4387C}"/>
              </a:ext>
            </a:extLst>
          </p:cNvPr>
          <p:cNvSpPr txBox="1"/>
          <p:nvPr/>
        </p:nvSpPr>
        <p:spPr>
          <a:xfrm>
            <a:off x="7772400" y="2020560"/>
            <a:ext cx="327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这是日新月异的创新画卷。神舟十七号载人飞船发射取得圆满成功，国产大飞机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C919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投入商业运营，国产大型邮轮制造实现“零的突破”，“九章三号”量子计算原型机问世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……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科技创新实现新突破，新质生产力加快形成，在推进高质量发展的坚实步伐中，新时代中国正向着更高的目标蓄势跃升。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F3DAD21-BE73-CCDD-0179-A2EAEB6E99F4}"/>
              </a:ext>
            </a:extLst>
          </p:cNvPr>
          <p:cNvSpPr txBox="1"/>
          <p:nvPr/>
        </p:nvSpPr>
        <p:spPr>
          <a:xfrm>
            <a:off x="7772399" y="1352550"/>
            <a:ext cx="3057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2024</a:t>
            </a:r>
            <a:r>
              <a:rPr lang="zh-CN" altLang="en-US" dirty="0"/>
              <a:t>钟华论新年贺词摘录</a:t>
            </a:r>
          </a:p>
        </p:txBody>
      </p:sp>
    </p:spTree>
    <p:extLst>
      <p:ext uri="{BB962C8B-B14F-4D97-AF65-F5344CB8AC3E}">
        <p14:creationId xmlns:p14="http://schemas.microsoft.com/office/powerpoint/2010/main" val="3999734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FB7DC65-90B1-F89D-2791-37DD02E9E3C5}"/>
              </a:ext>
            </a:extLst>
          </p:cNvPr>
          <p:cNvSpPr/>
          <p:nvPr/>
        </p:nvSpPr>
        <p:spPr>
          <a:xfrm>
            <a:off x="3132306" y="-1"/>
            <a:ext cx="4525793" cy="69056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25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7F4E381-2BCB-607B-D07A-B24892BE95B6}"/>
              </a:ext>
            </a:extLst>
          </p:cNvPr>
          <p:cNvSpPr txBox="1"/>
          <p:nvPr/>
        </p:nvSpPr>
        <p:spPr>
          <a:xfrm>
            <a:off x="4010024" y="3167390"/>
            <a:ext cx="43338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感谢观看</a:t>
            </a:r>
            <a:r>
              <a:rPr lang="en-US" altLang="zh-CN" sz="2800" dirty="0">
                <a:latin typeface="+mj-ea"/>
                <a:ea typeface="+mj-ea"/>
              </a:rPr>
              <a:t>n(*≧▽≦*)n</a:t>
            </a:r>
            <a:endParaRPr lang="zh-CN" altLang="en-US" sz="28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06576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322A6B0-7E3A-F4CE-464D-72CFEB60DBE0}"/>
              </a:ext>
            </a:extLst>
          </p:cNvPr>
          <p:cNvSpPr txBox="1"/>
          <p:nvPr/>
        </p:nvSpPr>
        <p:spPr>
          <a:xfrm>
            <a:off x="660400" y="679966"/>
            <a:ext cx="4044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作文素材来源分享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90917C3-B63F-121A-8797-31C8C34EDAB6}"/>
              </a:ext>
            </a:extLst>
          </p:cNvPr>
          <p:cNvCxnSpPr/>
          <p:nvPr/>
        </p:nvCxnSpPr>
        <p:spPr>
          <a:xfrm>
            <a:off x="660400" y="1127125"/>
            <a:ext cx="940117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EC8DA233-4718-2F36-F0E4-2100C16D6243}"/>
              </a:ext>
            </a:extLst>
          </p:cNvPr>
          <p:cNvSpPr txBox="1"/>
          <p:nvPr/>
        </p:nvSpPr>
        <p:spPr>
          <a:xfrm>
            <a:off x="8162925" y="756910"/>
            <a:ext cx="3127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latin typeface="Fairwater Script" panose="02000507000000020003" pitchFamily="2" charset="0"/>
              </a:rPr>
              <a:t>Source&amp;Resource</a:t>
            </a:r>
            <a:r>
              <a:rPr lang="en-US" altLang="zh-CN" sz="2800" dirty="0">
                <a:latin typeface="Fairwater Script" panose="02000507000000020003" pitchFamily="2" charset="0"/>
              </a:rPr>
              <a:t> </a:t>
            </a:r>
            <a:endParaRPr lang="zh-CN" altLang="en-US" sz="2800" dirty="0">
              <a:latin typeface="Fairwater Script" panose="0200050700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452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322A6B0-7E3A-F4CE-464D-72CFEB60DBE0}"/>
              </a:ext>
            </a:extLst>
          </p:cNvPr>
          <p:cNvSpPr txBox="1"/>
          <p:nvPr/>
        </p:nvSpPr>
        <p:spPr>
          <a:xfrm>
            <a:off x="660400" y="679966"/>
            <a:ext cx="4044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作文素材来源分享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90917C3-B63F-121A-8797-31C8C34EDAB6}"/>
              </a:ext>
            </a:extLst>
          </p:cNvPr>
          <p:cNvCxnSpPr/>
          <p:nvPr/>
        </p:nvCxnSpPr>
        <p:spPr>
          <a:xfrm>
            <a:off x="660400" y="1127125"/>
            <a:ext cx="940117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EC8DA233-4718-2F36-F0E4-2100C16D6243}"/>
              </a:ext>
            </a:extLst>
          </p:cNvPr>
          <p:cNvSpPr txBox="1"/>
          <p:nvPr/>
        </p:nvSpPr>
        <p:spPr>
          <a:xfrm>
            <a:off x="8162925" y="756910"/>
            <a:ext cx="3127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latin typeface="Fairwater Script" panose="02000507000000020003" pitchFamily="2" charset="0"/>
              </a:rPr>
              <a:t>Source&amp;Resource</a:t>
            </a:r>
            <a:r>
              <a:rPr lang="en-US" altLang="zh-CN" sz="2800" dirty="0">
                <a:latin typeface="Fairwater Script" panose="02000507000000020003" pitchFamily="2" charset="0"/>
              </a:rPr>
              <a:t> </a:t>
            </a:r>
            <a:endParaRPr lang="zh-CN" altLang="en-US" sz="2800" dirty="0">
              <a:latin typeface="Fairwater Script" panose="02000507000000020003" pitchFamily="2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A0AE0AE-4B3F-9F73-3E7F-1D1655024548}"/>
              </a:ext>
            </a:extLst>
          </p:cNvPr>
          <p:cNvSpPr txBox="1"/>
          <p:nvPr/>
        </p:nvSpPr>
        <p:spPr>
          <a:xfrm>
            <a:off x="660401" y="1497340"/>
            <a:ext cx="806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1.</a:t>
            </a:r>
            <a:endParaRPr lang="zh-CN" altLang="en-US" sz="28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4EB3844-5ADB-989C-E435-1F08427304A7}"/>
              </a:ext>
            </a:extLst>
          </p:cNvPr>
          <p:cNvSpPr txBox="1"/>
          <p:nvPr/>
        </p:nvSpPr>
        <p:spPr>
          <a:xfrm>
            <a:off x="1131887" y="1575177"/>
            <a:ext cx="1323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周刊类</a:t>
            </a:r>
          </a:p>
        </p:txBody>
      </p:sp>
      <p:pic>
        <p:nvPicPr>
          <p:cNvPr id="8" name="图片 7" descr="图片包含 日历&#10;&#10;描述已自动生成">
            <a:extLst>
              <a:ext uri="{FF2B5EF4-FFF2-40B4-BE49-F238E27FC236}">
                <a16:creationId xmlns:a16="http://schemas.microsoft.com/office/drawing/2014/main" id="{6723E361-9CDE-BE2F-4687-5C808DC77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053124"/>
            <a:ext cx="2707481" cy="3609975"/>
          </a:xfrm>
          <a:prstGeom prst="rect">
            <a:avLst/>
          </a:prstGeom>
        </p:spPr>
      </p:pic>
      <p:pic>
        <p:nvPicPr>
          <p:cNvPr id="10" name="图片 9" descr="桌子上摆放着广告卡片和食物&#10;&#10;描述已自动生成">
            <a:extLst>
              <a:ext uri="{FF2B5EF4-FFF2-40B4-BE49-F238E27FC236}">
                <a16:creationId xmlns:a16="http://schemas.microsoft.com/office/drawing/2014/main" id="{E96E8FBD-33D6-B3E5-D9B9-DAAA3952B1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98" r="47250"/>
          <a:stretch/>
        </p:blipFill>
        <p:spPr>
          <a:xfrm>
            <a:off x="6346091" y="1995975"/>
            <a:ext cx="3877409" cy="372427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74A274D1-6D3C-F1E8-0AB6-88F84D1F3708}"/>
              </a:ext>
            </a:extLst>
          </p:cNvPr>
          <p:cNvSpPr txBox="1"/>
          <p:nvPr/>
        </p:nvSpPr>
        <p:spPr>
          <a:xfrm>
            <a:off x="2455862" y="5949434"/>
            <a:ext cx="2097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作文与考试</a:t>
            </a:r>
            <a:endParaRPr lang="en-US" altLang="zh-CN" dirty="0"/>
          </a:p>
          <a:p>
            <a:pPr algn="ctr"/>
            <a:r>
              <a:rPr lang="zh-CN" altLang="en-US" dirty="0"/>
              <a:t>（可以在网上买）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1C163B9-E121-5C08-1339-FD912393C71E}"/>
              </a:ext>
            </a:extLst>
          </p:cNvPr>
          <p:cNvSpPr txBox="1"/>
          <p:nvPr/>
        </p:nvSpPr>
        <p:spPr>
          <a:xfrm>
            <a:off x="7114380" y="5949434"/>
            <a:ext cx="2621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文学与人生</a:t>
            </a:r>
            <a:endParaRPr lang="en-US" altLang="zh-CN" dirty="0"/>
          </a:p>
          <a:p>
            <a:pPr algn="ctr"/>
            <a:r>
              <a:rPr lang="zh-CN" altLang="en-US" dirty="0"/>
              <a:t>（可能有的学校有买）</a:t>
            </a:r>
          </a:p>
        </p:txBody>
      </p:sp>
    </p:spTree>
    <p:extLst>
      <p:ext uri="{BB962C8B-B14F-4D97-AF65-F5344CB8AC3E}">
        <p14:creationId xmlns:p14="http://schemas.microsoft.com/office/powerpoint/2010/main" val="3019138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21827383-D52F-DCC0-0158-2808D9AABA59}"/>
              </a:ext>
            </a:extLst>
          </p:cNvPr>
          <p:cNvSpPr/>
          <p:nvPr/>
        </p:nvSpPr>
        <p:spPr>
          <a:xfrm>
            <a:off x="5434451" y="1734225"/>
            <a:ext cx="6108970" cy="169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F8D62C9-8170-2213-13D7-8B8793731372}"/>
              </a:ext>
            </a:extLst>
          </p:cNvPr>
          <p:cNvSpPr txBox="1"/>
          <p:nvPr/>
        </p:nvSpPr>
        <p:spPr>
          <a:xfrm>
            <a:off x="5766273" y="2119947"/>
            <a:ext cx="2828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周刊类素材的好处是，他有相应的素材，同时还会给你相应的运用示例</a:t>
            </a:r>
          </a:p>
        </p:txBody>
      </p:sp>
      <p:pic>
        <p:nvPicPr>
          <p:cNvPr id="6" name="图片 5" descr="文本, 信件&#10;&#10;描述已自动生成">
            <a:extLst>
              <a:ext uri="{FF2B5EF4-FFF2-40B4-BE49-F238E27FC236}">
                <a16:creationId xmlns:a16="http://schemas.microsoft.com/office/drawing/2014/main" id="{A4E02DD0-AB0E-3393-CCE4-03D8510CDD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35"/>
          <a:stretch/>
        </p:blipFill>
        <p:spPr>
          <a:xfrm>
            <a:off x="648579" y="1642623"/>
            <a:ext cx="4316244" cy="4930032"/>
          </a:xfrm>
          <a:prstGeom prst="rect">
            <a:avLst/>
          </a:prstGeom>
        </p:spPr>
      </p:pic>
      <p:cxnSp>
        <p:nvCxnSpPr>
          <p:cNvPr id="9" name="连接符: 曲线 8">
            <a:extLst>
              <a:ext uri="{FF2B5EF4-FFF2-40B4-BE49-F238E27FC236}">
                <a16:creationId xmlns:a16="http://schemas.microsoft.com/office/drawing/2014/main" id="{6B287C0A-9EF9-02B0-D998-7426BF16AFAF}"/>
              </a:ext>
            </a:extLst>
          </p:cNvPr>
          <p:cNvCxnSpPr>
            <a:cxnSpLocks/>
          </p:cNvCxnSpPr>
          <p:nvPr/>
        </p:nvCxnSpPr>
        <p:spPr>
          <a:xfrm rot="5400000">
            <a:off x="4801313" y="3206787"/>
            <a:ext cx="2424478" cy="2097458"/>
          </a:xfrm>
          <a:prstGeom prst="curvedConnector3">
            <a:avLst>
              <a:gd name="adj1" fmla="val 97746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2603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文本, 信件&#10;&#10;描述已自动生成">
            <a:extLst>
              <a:ext uri="{FF2B5EF4-FFF2-40B4-BE49-F238E27FC236}">
                <a16:creationId xmlns:a16="http://schemas.microsoft.com/office/drawing/2014/main" id="{15FD2460-81AA-3FBF-5E7F-A7B9DE08C0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00" r="6366"/>
          <a:stretch/>
        </p:blipFill>
        <p:spPr>
          <a:xfrm>
            <a:off x="660400" y="1777730"/>
            <a:ext cx="4816061" cy="58293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B631A1B-8149-B46D-F6E5-93AFD436B64F}"/>
              </a:ext>
            </a:extLst>
          </p:cNvPr>
          <p:cNvSpPr/>
          <p:nvPr/>
        </p:nvSpPr>
        <p:spPr>
          <a:xfrm>
            <a:off x="5434451" y="1777730"/>
            <a:ext cx="6108970" cy="169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194F792-D4D9-00D5-4CC5-68233B1E66C7}"/>
              </a:ext>
            </a:extLst>
          </p:cNvPr>
          <p:cNvSpPr txBox="1"/>
          <p:nvPr/>
        </p:nvSpPr>
        <p:spPr>
          <a:xfrm>
            <a:off x="6096000" y="2024952"/>
            <a:ext cx="2828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还有具体的名言名句可以收集，如果学校不能带手机的话，这本杂志就可以很好的满足需求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9580BEC-7868-EA8A-476F-865C1B103065}"/>
              </a:ext>
            </a:extLst>
          </p:cNvPr>
          <p:cNvSpPr txBox="1"/>
          <p:nvPr/>
        </p:nvSpPr>
        <p:spPr>
          <a:xfrm>
            <a:off x="6096000" y="4464996"/>
            <a:ext cx="3628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文学与人生在网上买不到，而作文与考试在网上也只要</a:t>
            </a:r>
            <a:r>
              <a:rPr lang="en-US" altLang="zh-CN" dirty="0"/>
              <a:t>14-15</a:t>
            </a:r>
            <a:r>
              <a:rPr lang="zh-CN" altLang="en-US" dirty="0"/>
              <a:t>块而已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42D0310-AF30-0CB0-BD0D-D8E0A2BB0F79}"/>
              </a:ext>
            </a:extLst>
          </p:cNvPr>
          <p:cNvSpPr txBox="1"/>
          <p:nvPr/>
        </p:nvSpPr>
        <p:spPr>
          <a:xfrm>
            <a:off x="6096000" y="5687217"/>
            <a:ext cx="527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一杯奶茶的钱，买到一份月刊杂志（一个月</a:t>
            </a:r>
            <a:r>
              <a:rPr lang="en-US" altLang="zh-CN" dirty="0"/>
              <a:t>3</a:t>
            </a:r>
            <a:r>
              <a:rPr lang="zh-CN" altLang="en-US" dirty="0"/>
              <a:t>小本）</a:t>
            </a:r>
          </a:p>
        </p:txBody>
      </p:sp>
    </p:spTree>
    <p:extLst>
      <p:ext uri="{BB962C8B-B14F-4D97-AF65-F5344CB8AC3E}">
        <p14:creationId xmlns:p14="http://schemas.microsoft.com/office/powerpoint/2010/main" val="1378304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C2926E8-4146-17EA-3EDB-809DE07AAC83}"/>
              </a:ext>
            </a:extLst>
          </p:cNvPr>
          <p:cNvSpPr txBox="1"/>
          <p:nvPr/>
        </p:nvSpPr>
        <p:spPr>
          <a:xfrm>
            <a:off x="660401" y="1497340"/>
            <a:ext cx="806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2.</a:t>
            </a:r>
            <a:endParaRPr lang="zh-CN" altLang="en-US" sz="28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C5C19E5-E276-C9A8-E6D7-CAA833F8F29E}"/>
              </a:ext>
            </a:extLst>
          </p:cNvPr>
          <p:cNvSpPr txBox="1"/>
          <p:nvPr/>
        </p:nvSpPr>
        <p:spPr>
          <a:xfrm>
            <a:off x="1131887" y="1575177"/>
            <a:ext cx="1323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微信搜索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72F594A-BD78-D26F-58D1-447BE2387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887" y="2132444"/>
            <a:ext cx="9488224" cy="140989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665E59A-7733-0540-A972-0DDD0D11C572}"/>
              </a:ext>
            </a:extLst>
          </p:cNvPr>
          <p:cNvSpPr txBox="1"/>
          <p:nvPr/>
        </p:nvSpPr>
        <p:spPr>
          <a:xfrm>
            <a:off x="729574" y="3959157"/>
            <a:ext cx="3521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善用微信搜索，可以大大减少你找范文和素材的时间</a:t>
            </a:r>
          </a:p>
        </p:txBody>
      </p:sp>
    </p:spTree>
    <p:extLst>
      <p:ext uri="{BB962C8B-B14F-4D97-AF65-F5344CB8AC3E}">
        <p14:creationId xmlns:p14="http://schemas.microsoft.com/office/powerpoint/2010/main" val="1192218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D28C82C-281F-71AF-EC20-0E24CAB54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3" y="1299960"/>
            <a:ext cx="7328659" cy="520784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EF5A3C4-F907-2A71-AFA7-82216E4D60BC}"/>
              </a:ext>
            </a:extLst>
          </p:cNvPr>
          <p:cNvSpPr txBox="1"/>
          <p:nvPr/>
        </p:nvSpPr>
        <p:spPr>
          <a:xfrm>
            <a:off x="8435232" y="3244334"/>
            <a:ext cx="308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查询模拟题作文很方便</a:t>
            </a:r>
          </a:p>
        </p:txBody>
      </p:sp>
    </p:spTree>
    <p:extLst>
      <p:ext uri="{BB962C8B-B14F-4D97-AF65-F5344CB8AC3E}">
        <p14:creationId xmlns:p14="http://schemas.microsoft.com/office/powerpoint/2010/main" val="723968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7510E72-B0EC-875E-591E-8C72446CF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1429966"/>
            <a:ext cx="6856333" cy="480573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463BA6-5848-A336-9E1D-2D92F7388C7B}"/>
              </a:ext>
            </a:extLst>
          </p:cNvPr>
          <p:cNvSpPr txBox="1"/>
          <p:nvPr/>
        </p:nvSpPr>
        <p:spPr>
          <a:xfrm>
            <a:off x="8190690" y="3287949"/>
            <a:ext cx="25972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同时也可以查询相关人物素材，比普通浏览器更精确，广告更少</a:t>
            </a:r>
          </a:p>
        </p:txBody>
      </p:sp>
    </p:spTree>
    <p:extLst>
      <p:ext uri="{BB962C8B-B14F-4D97-AF65-F5344CB8AC3E}">
        <p14:creationId xmlns:p14="http://schemas.microsoft.com/office/powerpoint/2010/main" val="1316719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9A9AC3B-B51A-5025-D693-FB0590BFB486}"/>
              </a:ext>
            </a:extLst>
          </p:cNvPr>
          <p:cNvSpPr txBox="1"/>
          <p:nvPr/>
        </p:nvSpPr>
        <p:spPr>
          <a:xfrm>
            <a:off x="660401" y="1497340"/>
            <a:ext cx="806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3.</a:t>
            </a:r>
            <a:endParaRPr lang="zh-CN" altLang="en-US" sz="28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7BD22AE-F944-1876-3CAF-696C6138967C}"/>
              </a:ext>
            </a:extLst>
          </p:cNvPr>
          <p:cNvSpPr txBox="1"/>
          <p:nvPr/>
        </p:nvSpPr>
        <p:spPr>
          <a:xfrm>
            <a:off x="1131887" y="1575177"/>
            <a:ext cx="1323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B</a:t>
            </a:r>
            <a:r>
              <a:rPr lang="zh-CN" altLang="en-US" sz="2000" dirty="0"/>
              <a:t>站</a:t>
            </a:r>
            <a:r>
              <a:rPr lang="en-US" altLang="zh-CN" sz="2000" dirty="0"/>
              <a:t>UP</a:t>
            </a:r>
            <a:r>
              <a:rPr lang="zh-CN" altLang="en-US" sz="2000" dirty="0"/>
              <a:t>主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E6F0427-22FC-30A1-AA36-1685EF1A6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1" y="2247735"/>
            <a:ext cx="5687219" cy="118126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7106811-9117-55A9-169A-EFFF029C9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41" y="3701448"/>
            <a:ext cx="5372850" cy="119079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A89478F-CCDE-E817-AA32-F333DA544C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1" y="5083014"/>
            <a:ext cx="5925377" cy="1152686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04E5F03-D810-DEEF-72E5-F8E0FD3BF07F}"/>
              </a:ext>
            </a:extLst>
          </p:cNvPr>
          <p:cNvSpPr txBox="1"/>
          <p:nvPr/>
        </p:nvSpPr>
        <p:spPr>
          <a:xfrm>
            <a:off x="7645940" y="2623907"/>
            <a:ext cx="3365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比较大的时事或者感动中国的素材奇哥会讲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D7B6451-B2F4-7F15-54FF-91332054895C}"/>
              </a:ext>
            </a:extLst>
          </p:cNvPr>
          <p:cNvSpPr txBox="1"/>
          <p:nvPr/>
        </p:nvSpPr>
        <p:spPr>
          <a:xfrm>
            <a:off x="7645939" y="3778839"/>
            <a:ext cx="36411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这个是读写天下温度时事的账号，名字改了，里面有时事集锦，筛选出来能写进作文的素材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1CD0503-C26B-4631-9F18-5B776195568A}"/>
              </a:ext>
            </a:extLst>
          </p:cNvPr>
          <p:cNvSpPr txBox="1"/>
          <p:nvPr/>
        </p:nvSpPr>
        <p:spPr>
          <a:xfrm>
            <a:off x="7645939" y="5210770"/>
            <a:ext cx="36411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春次是一个模板小专家，能给你很多作文模板，文采很好，想装</a:t>
            </a:r>
            <a:r>
              <a:rPr lang="en-US" altLang="zh-CN" dirty="0"/>
              <a:t>X</a:t>
            </a:r>
            <a:r>
              <a:rPr lang="zh-CN" altLang="en-US" dirty="0"/>
              <a:t>的可以看这位</a:t>
            </a:r>
          </a:p>
        </p:txBody>
      </p:sp>
    </p:spTree>
    <p:extLst>
      <p:ext uri="{BB962C8B-B14F-4D97-AF65-F5344CB8AC3E}">
        <p14:creationId xmlns:p14="http://schemas.microsoft.com/office/powerpoint/2010/main" val="33902425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作文素材">
      <a:majorFont>
        <a:latin typeface="等线 Light"/>
        <a:ea typeface="思源宋体 CN SemiBold"/>
        <a:cs typeface=""/>
      </a:majorFont>
      <a:minorFont>
        <a:latin typeface="Arial"/>
        <a:ea typeface="新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647</Words>
  <Application>Microsoft Office PowerPoint</Application>
  <PresentationFormat>宽屏</PresentationFormat>
  <Paragraphs>56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等线</vt:lpstr>
      <vt:lpstr>等线 Light</vt:lpstr>
      <vt:lpstr>宋体</vt:lpstr>
      <vt:lpstr>Arial</vt:lpstr>
      <vt:lpstr>Fairwater Script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书卿 张</dc:creator>
  <cp:lastModifiedBy>书卿 张</cp:lastModifiedBy>
  <cp:revision>4</cp:revision>
  <dcterms:created xsi:type="dcterms:W3CDTF">2024-12-08T02:18:50Z</dcterms:created>
  <dcterms:modified xsi:type="dcterms:W3CDTF">2024-12-08T13:16:14Z</dcterms:modified>
</cp:coreProperties>
</file>

<file path=docProps/thumbnail.jpeg>
</file>